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CONCENTRADOR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único punto de acceso</a:t>
            </a:r>
            <a:endParaRPr lang="en-US" sz="2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todo su entorno.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NSGateway concentra terminales, servidores SSH, aplicaciones internas y portales públicos: un proxy con login, RBAC y auditoría en un solo binario.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· RBAC · Auditoría · Sin clientes</a:t>
            </a:r>
            <a:endParaRPr lang="en-US" sz="950" dirty="0"/>
          </a:p>
        </p:txBody>
      </p:sp>
      <p:pic>
        <p:nvPicPr>
          <p:cNvPr id="10" name="Image 0" descr="/data/ns/nssuite/nsgateway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709160" y="411480"/>
            <a:ext cx="1828800" cy="1188720"/>
          </a:xfrm>
          <a:prstGeom prst="roundRect">
            <a:avLst>
              <a:gd name="adj" fmla="val 538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928616" y="557784"/>
            <a:ext cx="1389888" cy="566928"/>
          </a:xfrm>
          <a:prstGeom prst="roundRect">
            <a:avLst>
              <a:gd name="adj" fmla="val 6452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28616" y="682508"/>
            <a:ext cx="138988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92624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093208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193792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257800" y="603138"/>
            <a:ext cx="764438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038344" y="812902"/>
            <a:ext cx="69494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038344" y="909279"/>
            <a:ext cx="1000719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38344" y="1005657"/>
            <a:ext cx="50036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09160" y="12344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Navegador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4709160" y="1399032"/>
            <a:ext cx="1828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escritorio</a:t>
            </a:r>
            <a:endParaRPr lang="en-US" sz="580" dirty="0"/>
          </a:p>
        </p:txBody>
      </p:sp>
      <p:sp>
        <p:nvSpPr>
          <p:cNvPr id="23" name="Shape 20"/>
          <p:cNvSpPr/>
          <p:nvPr/>
        </p:nvSpPr>
        <p:spPr>
          <a:xfrm>
            <a:off x="6693408" y="411480"/>
            <a:ext cx="841248" cy="1188720"/>
          </a:xfrm>
          <a:prstGeom prst="roundRect">
            <a:avLst>
              <a:gd name="adj" fmla="val 760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858000" y="521208"/>
            <a:ext cx="512064" cy="640080"/>
          </a:xfrm>
          <a:prstGeom prst="roundRect">
            <a:avLst>
              <a:gd name="adj" fmla="val 10714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903720" y="612648"/>
            <a:ext cx="420624" cy="457200"/>
          </a:xfrm>
          <a:prstGeom prst="roundRect">
            <a:avLst>
              <a:gd name="adj" fmla="val 6522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077456" y="1088136"/>
            <a:ext cx="73152" cy="3657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7" name="Text 24"/>
          <p:cNvSpPr/>
          <p:nvPr/>
        </p:nvSpPr>
        <p:spPr>
          <a:xfrm>
            <a:off x="6693408" y="1234440"/>
            <a:ext cx="84124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Tableta</a:t>
            </a:r>
            <a:endParaRPr lang="en-US" sz="780" dirty="0"/>
          </a:p>
        </p:txBody>
      </p:sp>
      <p:sp>
        <p:nvSpPr>
          <p:cNvPr id="28" name="Text 25"/>
          <p:cNvSpPr/>
          <p:nvPr/>
        </p:nvSpPr>
        <p:spPr>
          <a:xfrm>
            <a:off x="6693408" y="1399032"/>
            <a:ext cx="84124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iPad</a:t>
            </a:r>
            <a:endParaRPr lang="en-US" sz="580" dirty="0"/>
          </a:p>
        </p:txBody>
      </p:sp>
      <p:sp>
        <p:nvSpPr>
          <p:cNvPr id="29" name="Shape 26"/>
          <p:cNvSpPr/>
          <p:nvPr/>
        </p:nvSpPr>
        <p:spPr>
          <a:xfrm>
            <a:off x="7680960" y="411480"/>
            <a:ext cx="621792" cy="1188720"/>
          </a:xfrm>
          <a:prstGeom prst="roundRect">
            <a:avLst>
              <a:gd name="adj" fmla="val 1029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818120" y="521208"/>
            <a:ext cx="347472" cy="640080"/>
          </a:xfrm>
          <a:prstGeom prst="roundRect">
            <a:avLst>
              <a:gd name="adj" fmla="val 18421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7854696" y="612648"/>
            <a:ext cx="274320" cy="457200"/>
          </a:xfrm>
          <a:prstGeom prst="roundRect">
            <a:avLst>
              <a:gd name="adj" fmla="val 6667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959852" y="1092708"/>
            <a:ext cx="64008" cy="32004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3" name="Text 30"/>
          <p:cNvSpPr/>
          <p:nvPr/>
        </p:nvSpPr>
        <p:spPr>
          <a:xfrm>
            <a:off x="7680960" y="1234440"/>
            <a:ext cx="6217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Móvil</a:t>
            </a:r>
            <a:endParaRPr lang="en-US" sz="780" dirty="0"/>
          </a:p>
        </p:txBody>
      </p:sp>
      <p:sp>
        <p:nvSpPr>
          <p:cNvPr id="34" name="Text 31"/>
          <p:cNvSpPr/>
          <p:nvPr/>
        </p:nvSpPr>
        <p:spPr>
          <a:xfrm>
            <a:off x="7680960" y="1399032"/>
            <a:ext cx="62179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iPhone</a:t>
            </a:r>
            <a:endParaRPr lang="en-US" sz="580" dirty="0"/>
          </a:p>
        </p:txBody>
      </p:sp>
      <p:sp>
        <p:nvSpPr>
          <p:cNvPr id="35" name="Shape 32"/>
          <p:cNvSpPr/>
          <p:nvPr/>
        </p:nvSpPr>
        <p:spPr>
          <a:xfrm>
            <a:off x="5623560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114032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991856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623560" y="1719072"/>
            <a:ext cx="2368296" cy="0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807708" y="1719072"/>
            <a:ext cx="0" cy="219456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0" name="Shape 37"/>
          <p:cNvSpPr/>
          <p:nvPr/>
        </p:nvSpPr>
        <p:spPr>
          <a:xfrm>
            <a:off x="6053328" y="1591056"/>
            <a:ext cx="1051560" cy="219456"/>
          </a:xfrm>
          <a:prstGeom prst="roundRect">
            <a:avLst>
              <a:gd name="adj" fmla="val 29167"/>
            </a:avLst>
          </a:prstGeom>
          <a:solidFill>
            <a:srgbClr val="0E2C63"/>
          </a:solidFill>
          <a:ln/>
        </p:spPr>
      </p:sp>
      <p:sp>
        <p:nvSpPr>
          <p:cNvPr id="41" name="Text 38"/>
          <p:cNvSpPr/>
          <p:nvPr/>
        </p:nvSpPr>
        <p:spPr>
          <a:xfrm>
            <a:off x="6053328" y="1591056"/>
            <a:ext cx="10515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· WSS · RBAC</a:t>
            </a:r>
            <a:endParaRPr lang="en-US" sz="640" dirty="0"/>
          </a:p>
        </p:txBody>
      </p:sp>
      <p:sp>
        <p:nvSpPr>
          <p:cNvPr id="42" name="Shape 39"/>
          <p:cNvSpPr/>
          <p:nvPr/>
        </p:nvSpPr>
        <p:spPr>
          <a:xfrm>
            <a:off x="5669280" y="1938528"/>
            <a:ext cx="1828800" cy="603504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43" name="Image 1" descr="/data/ns/nssuite/nsgateway/ppt/logo-nsgatewa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008" y="2048256"/>
            <a:ext cx="384048" cy="384048"/>
          </a:xfrm>
          <a:prstGeom prst="rect">
            <a:avLst/>
          </a:prstGeom>
        </p:spPr>
      </p:pic>
      <p:sp>
        <p:nvSpPr>
          <p:cNvPr id="44" name="Text 40"/>
          <p:cNvSpPr/>
          <p:nvPr/>
        </p:nvSpPr>
        <p:spPr>
          <a:xfrm>
            <a:off x="6236208" y="2011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NSGateway</a:t>
            </a:r>
            <a:endParaRPr lang="en-US" sz="1250" dirty="0"/>
          </a:p>
        </p:txBody>
      </p:sp>
      <p:sp>
        <p:nvSpPr>
          <p:cNvPr id="45" name="Text 41"/>
          <p:cNvSpPr/>
          <p:nvPr/>
        </p:nvSpPr>
        <p:spPr>
          <a:xfrm>
            <a:off x="6236208" y="2267712"/>
            <a:ext cx="1188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concentrador + proxy</a:t>
            </a:r>
            <a:endParaRPr lang="en-US" sz="800" dirty="0"/>
          </a:p>
        </p:txBody>
      </p:sp>
      <p:sp>
        <p:nvSpPr>
          <p:cNvPr id="46" name="Shape 42"/>
          <p:cNvSpPr/>
          <p:nvPr/>
        </p:nvSpPr>
        <p:spPr>
          <a:xfrm>
            <a:off x="6583680" y="2542032"/>
            <a:ext cx="-937260" cy="347472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7" name="Shape 43"/>
          <p:cNvSpPr/>
          <p:nvPr/>
        </p:nvSpPr>
        <p:spPr>
          <a:xfrm>
            <a:off x="4709160" y="2889504"/>
            <a:ext cx="1874520" cy="713232"/>
          </a:xfrm>
          <a:prstGeom prst="roundRect">
            <a:avLst>
              <a:gd name="adj" fmla="val 897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4837176" y="3072384"/>
            <a:ext cx="388620" cy="310896"/>
          </a:xfrm>
          <a:prstGeom prst="roundRect">
            <a:avLst>
              <a:gd name="adj" fmla="val 8824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49" name="Text 45"/>
          <p:cNvSpPr/>
          <p:nvPr/>
        </p:nvSpPr>
        <p:spPr>
          <a:xfrm>
            <a:off x="4873752" y="3145536"/>
            <a:ext cx="124358" cy="1865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16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816" dirty="0"/>
          </a:p>
        </p:txBody>
      </p:sp>
      <p:sp>
        <p:nvSpPr>
          <p:cNvPr id="50" name="Shape 46"/>
          <p:cNvSpPr/>
          <p:nvPr/>
        </p:nvSpPr>
        <p:spPr>
          <a:xfrm>
            <a:off x="4992624" y="3227832"/>
            <a:ext cx="170993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51" name="Text 47"/>
          <p:cNvSpPr/>
          <p:nvPr/>
        </p:nvSpPr>
        <p:spPr>
          <a:xfrm>
            <a:off x="5202936" y="2999232"/>
            <a:ext cx="128930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Servidores y SSH</a:t>
            </a:r>
            <a:endParaRPr lang="en-US" sz="860" dirty="0"/>
          </a:p>
        </p:txBody>
      </p:sp>
      <p:sp>
        <p:nvSpPr>
          <p:cNvPr id="52" name="Text 48"/>
          <p:cNvSpPr/>
          <p:nvPr/>
        </p:nvSpPr>
        <p:spPr>
          <a:xfrm>
            <a:off x="5202936" y="3236976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 web y SSH sin cliente</a:t>
            </a:r>
            <a:endParaRPr lang="en-US" sz="660" dirty="0"/>
          </a:p>
        </p:txBody>
      </p:sp>
      <p:sp>
        <p:nvSpPr>
          <p:cNvPr id="53" name="Shape 49"/>
          <p:cNvSpPr/>
          <p:nvPr/>
        </p:nvSpPr>
        <p:spPr>
          <a:xfrm>
            <a:off x="6583680" y="2542032"/>
            <a:ext cx="1120140" cy="347472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54" name="Shape 50"/>
          <p:cNvSpPr/>
          <p:nvPr/>
        </p:nvSpPr>
        <p:spPr>
          <a:xfrm>
            <a:off x="6766560" y="2889504"/>
            <a:ext cx="1874520" cy="713232"/>
          </a:xfrm>
          <a:prstGeom prst="roundRect">
            <a:avLst>
              <a:gd name="adj" fmla="val 897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5" name="Shape 51"/>
          <p:cNvSpPr/>
          <p:nvPr/>
        </p:nvSpPr>
        <p:spPr>
          <a:xfrm>
            <a:off x="6912864" y="3072384"/>
            <a:ext cx="274320" cy="274320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6" name="Shape 52"/>
          <p:cNvSpPr/>
          <p:nvPr/>
        </p:nvSpPr>
        <p:spPr>
          <a:xfrm>
            <a:off x="6995160" y="3072384"/>
            <a:ext cx="109728" cy="274320"/>
          </a:xfrm>
          <a:prstGeom prst="ellipse">
            <a:avLst/>
          </a:prstGeom>
          <a:solidFill>
            <a:srgbClr val="00B4D8">
              <a:alpha val="0"/>
            </a:srgbClr>
          </a:solidFill>
          <a:ln w="13970">
            <a:solidFill>
              <a:srgbClr val="00B4D8"/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6912864" y="3209544"/>
            <a:ext cx="27432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58" name="Text 54"/>
          <p:cNvSpPr/>
          <p:nvPr/>
        </p:nvSpPr>
        <p:spPr>
          <a:xfrm>
            <a:off x="7260336" y="2999232"/>
            <a:ext cx="128930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Apps y portales</a:t>
            </a:r>
            <a:endParaRPr lang="en-US" sz="860" dirty="0"/>
          </a:p>
        </p:txBody>
      </p:sp>
      <p:sp>
        <p:nvSpPr>
          <p:cNvPr id="59" name="Text 55"/>
          <p:cNvSpPr/>
          <p:nvPr/>
        </p:nvSpPr>
        <p:spPr>
          <a:xfrm>
            <a:off x="7260336" y="3236976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 con login y auditoría</a:t>
            </a:r>
            <a:endParaRPr lang="en-US" sz="660" dirty="0"/>
          </a:p>
        </p:txBody>
      </p:sp>
      <p:sp>
        <p:nvSpPr>
          <p:cNvPr id="60" name="Text 56"/>
          <p:cNvSpPr/>
          <p:nvPr/>
        </p:nvSpPr>
        <p:spPr>
          <a:xfrm>
            <a:off x="4709160" y="3767328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solo acceso para todo su entorno</a:t>
            </a:r>
            <a:endParaRPr lang="en-US" sz="800" dirty="0"/>
          </a:p>
        </p:txBody>
      </p:sp>
      <p:sp>
        <p:nvSpPr>
          <p:cNvPr id="61" name="Text 57"/>
          <p:cNvSpPr/>
          <p:nvPr/>
        </p:nvSpPr>
        <p:spPr>
          <a:xfrm>
            <a:off x="4709160" y="4069080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sessions · apps · groups · audit · proxy</a:t>
            </a:r>
            <a:endParaRPr lang="en-US" sz="7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acceso a servidores y consolas no escala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operador lleva su cliente, sus claves y sus túneles: la sesión no se puede auditar y las consolas internas quedan fuera del control de acceso.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6128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Claves por persona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6128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keyring que nadie mantiene. La rotación es un proyecto de fin de quarter.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2180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identidad central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32180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uno entra como puede. No hay usuario, ni rol, ni caducidad.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6128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auditoría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6128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login SSH no deja rastro útil: no sabe qué se ejecutó ni desde dónde.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66344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2180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Consolas sueltas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32180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intranet se publica por su cuenta, saltándose la política de acceso.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Clientes y claves dispersos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2900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Sin identidad central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12648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Consolas sin traza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concentrador de conexiones de su entorno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NSGateway reúne en un solo binario el terminal web, el acceso SSH, el proxy inverso y los portales públicos. El administrador publica aplicaciones y destinos; el usuario entra por una única URL con su identidad, su RBAC y su auditoría.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502920" y="25786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578608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Terminales xterm con pestañas, reconexión y teclas PF de Natural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30906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9067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Aplicaciones SSH sin instalar cliente: host, puerto y autenticación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6027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602736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 de aplicaciones internas, con allowlist y protección SSRF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1148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11480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Portales públicos/privados y sites por Host: límites, logs y auditoría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clientes que instalar</a:t>
            </a:r>
            <a:endParaRPr lang="en-US" sz="86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binario, sin dependencias</a:t>
            </a:r>
            <a:endParaRPr lang="en-US" sz="86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único requisito de red</a:t>
            </a:r>
            <a:endParaRPr lang="en-US" sz="86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formas de acceso</a:t>
            </a:r>
            <a:endParaRPr lang="en-US" sz="86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viaja una pulsación, paso a paso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Navegador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xterm.js: la tecla, el ratón y el scroll viajan por WebSocket.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 web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Cookie + JWT: el usuario ya está autenticado y con su rol.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Comprobación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Cupo del grupo, app activa y destino permitido antes de abrir.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PTY en el host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comando arranca con el usuario asignado y su entorno.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en vivo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salida vuelve al xterm y queda registrada como sesión.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La sesión vive en el servidor: si el navegador se cierra, el proceso sigue y se puede recuperar al volver.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HTTPS y WSS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shell en el cliente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 auditable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06640" y="-128016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SSH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clientes: solo HTTPS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hace falta sshd, ni claves, ni bastion, ni túneles. NSGateway concentra el acceso y habla WebSocket sobre TLS; el usuario solo abre una URL.</a:t>
            </a:r>
            <a:endParaRPr lang="en-US" sz="10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691640"/>
          <a:ext cx="813816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926080"/>
                <a:gridCol w="347472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Acceso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Cliente SSH + clave privada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Navegador con cookie de sesión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Identidad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Clave pública del usuario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Usuario, grupo y rol del panel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Auditoría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 el mejor de los casos, el auth.log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Registro por sesión, usuario e IP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Cupos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existen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Máximo de sesiones por usuario y grupo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Consolas internas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Túneles y port forwarding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Proxy inverso con RBAC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Para el usuario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Instalar y configurar un cliente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Abrir una URL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224528"/>
            <a:ext cx="8138160" cy="530352"/>
          </a:xfrm>
          <a:prstGeom prst="roundRect">
            <a:avLst>
              <a:gd name="adj" fmla="val 13793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800" y="4224528"/>
            <a:ext cx="77724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único requisito de red es un proxy inverso con HTTPS en el puerto 11030.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Desde el navegador de escritorio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5212080" cy="3282343"/>
          </a:xfrm>
          <a:prstGeom prst="roundRect">
            <a:avLst>
              <a:gd name="adj" fmla="val 11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data/ns/nssuite/nsgateway/ppt/screens/terminal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234440"/>
            <a:ext cx="5120640" cy="319090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4516783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 real en el navegador, con el PID de la sesión en la pestaña.</a:t>
            </a:r>
            <a:endParaRPr lang="en-US" sz="860" dirty="0"/>
          </a:p>
        </p:txBody>
      </p:sp>
      <p:sp>
        <p:nvSpPr>
          <p:cNvPr id="7" name="Text 4"/>
          <p:cNvSpPr/>
          <p:nvPr/>
        </p:nvSpPr>
        <p:spPr>
          <a:xfrm>
            <a:off x="5943600" y="1325880"/>
            <a:ext cx="26974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xterm.js con el juego de caracteres y los colores del servidor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Pestañas: varias terminales a la vez, con nombre y PID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Reconexión: al recargar la página, la sesión se recupera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Pantalla completa, ajuste de fuente y espejo HTML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Atajos y teclas de función de Natural (PF) cuando la app lo pide</a:t>
            </a:r>
            <a:endParaRPr lang="en-US" sz="940" dirty="0"/>
          </a:p>
        </p:txBody>
      </p:sp>
      <p:sp>
        <p:nvSpPr>
          <p:cNvPr id="8" name="Shape 5"/>
          <p:cNvSpPr/>
          <p:nvPr/>
        </p:nvSpPr>
        <p:spPr>
          <a:xfrm>
            <a:off x="5943600" y="3977640"/>
            <a:ext cx="1280160" cy="310896"/>
          </a:xfrm>
          <a:prstGeom prst="roundRect">
            <a:avLst>
              <a:gd name="adj" fmla="val 20588"/>
            </a:avLst>
          </a:prstGeom>
          <a:solidFill>
            <a:srgbClr val="0E2C63"/>
          </a:solidFill>
          <a:ln/>
        </p:spPr>
      </p:sp>
      <p:sp>
        <p:nvSpPr>
          <p:cNvPr id="9" name="Text 6"/>
          <p:cNvSpPr/>
          <p:nvPr/>
        </p:nvSpPr>
        <p:spPr>
          <a:xfrm>
            <a:off x="5943600" y="3977640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plugin</a:t>
            </a:r>
            <a:endParaRPr lang="en-US" sz="760" dirty="0"/>
          </a:p>
        </p:txBody>
      </p:sp>
      <p:sp>
        <p:nvSpPr>
          <p:cNvPr id="10" name="Shape 7"/>
          <p:cNvSpPr/>
          <p:nvPr/>
        </p:nvSpPr>
        <p:spPr>
          <a:xfrm>
            <a:off x="7315200" y="3977640"/>
            <a:ext cx="1280160" cy="310896"/>
          </a:xfrm>
          <a:prstGeom prst="roundRect">
            <a:avLst>
              <a:gd name="adj" fmla="val 20588"/>
            </a:avLst>
          </a:prstGeom>
          <a:solidFill>
            <a:srgbClr val="0E2C63"/>
          </a:solidFill>
          <a:ln/>
        </p:spPr>
      </p:sp>
      <p:sp>
        <p:nvSpPr>
          <p:cNvPr id="11" name="Text 8"/>
          <p:cNvSpPr/>
          <p:nvPr/>
        </p:nvSpPr>
        <p:spPr>
          <a:xfrm>
            <a:off x="7315200" y="3977640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Java de putty</a:t>
            </a:r>
            <a:endParaRPr lang="en-US" sz="760" dirty="0"/>
          </a:p>
        </p:txBody>
      </p:sp>
      <p:sp>
        <p:nvSpPr>
          <p:cNvPr id="12" name="Shape 9"/>
          <p:cNvSpPr/>
          <p:nvPr/>
        </p:nvSpPr>
        <p:spPr>
          <a:xfrm>
            <a:off x="5943600" y="4361688"/>
            <a:ext cx="1280160" cy="310896"/>
          </a:xfrm>
          <a:prstGeom prst="roundRect">
            <a:avLst>
              <a:gd name="adj" fmla="val 20588"/>
            </a:avLst>
          </a:prstGeom>
          <a:solidFill>
            <a:srgbClr val="0E2C63"/>
          </a:solidFill>
          <a:ln/>
        </p:spPr>
      </p:sp>
      <p:sp>
        <p:nvSpPr>
          <p:cNvPr id="13" name="Text 10"/>
          <p:cNvSpPr/>
          <p:nvPr/>
        </p:nvSpPr>
        <p:spPr>
          <a:xfrm>
            <a:off x="5943600" y="4361688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Bookmarks y favourites</a:t>
            </a:r>
            <a:endParaRPr lang="en-US" sz="760" dirty="0"/>
          </a:p>
        </p:txBody>
      </p:sp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MÓVIL Y TABLETA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También desde la tableta y el móvil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7490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misma sesión, con el layout adaptado al ancho de la pantalla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Teclado en pantalla con las teclas que la app necesita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Pulsación larga y selección de texto sobre la salida del comando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para consultas puntuales y guardia fuera del escritorio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566160"/>
            <a:ext cx="374904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566160"/>
            <a:ext cx="3383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mismo enlace vale para el PC, la tableta y el teléfono.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434840" y="1188720"/>
            <a:ext cx="1664208" cy="3495071"/>
          </a:xfrm>
          <a:prstGeom prst="roundRect">
            <a:avLst>
              <a:gd name="adj" fmla="val 274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gateway/ppt/screens/terminal-movil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0" y="1234440"/>
            <a:ext cx="1572768" cy="340363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97680" y="4729511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Móvil: 390 px, la terminal se adapta sin perder comandos.</a:t>
            </a:r>
            <a:endParaRPr lang="en-US" sz="760" dirty="0"/>
          </a:p>
        </p:txBody>
      </p:sp>
      <p:sp>
        <p:nvSpPr>
          <p:cNvPr id="10" name="Shape 7"/>
          <p:cNvSpPr/>
          <p:nvPr/>
        </p:nvSpPr>
        <p:spPr>
          <a:xfrm>
            <a:off x="6537960" y="1188720"/>
            <a:ext cx="2377440" cy="3139440"/>
          </a:xfrm>
          <a:prstGeom prst="roundRect">
            <a:avLst>
              <a:gd name="adj" fmla="val 192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1" name="Image 1" descr="/data/ns/nssuite/nsgateway/ppt/screens/terminal-tablet_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234440"/>
            <a:ext cx="2286000" cy="30480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537960" y="43738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Tableta: 834 px, ancho de trabajo cómodo.</a:t>
            </a:r>
            <a:endParaRPr lang="en-US" sz="760" dirty="0"/>
          </a:p>
        </p:txBody>
      </p:sp>
      <p:sp>
        <p:nvSpPr>
          <p:cNvPr id="13" name="Text 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inverso: publica tus consolas internas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Además de terminales, NSGateway publica aplicaciones web internas: expone una URL http/https a través del propio NSGateway, heredando el login, el RBAC por grupos y la auditoría.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286000" cy="914400"/>
          </a:xfrm>
          <a:prstGeom prst="roundRect">
            <a:avLst>
              <a:gd name="adj" fmla="val 8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2011680"/>
            <a:ext cx="402336" cy="292608"/>
          </a:xfrm>
          <a:prstGeom prst="roundRect">
            <a:avLst>
              <a:gd name="adj" fmla="val 12500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2076054"/>
            <a:ext cx="402336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9808" y="2035089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50392" y="2035089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950976" y="2035089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14984" y="2035089"/>
            <a:ext cx="221285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795528" y="2143354"/>
            <a:ext cx="201168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5528" y="2193097"/>
            <a:ext cx="289682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95528" y="2242840"/>
            <a:ext cx="144841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16152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Navegador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216152" y="219456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https://term.empresa.local</a:t>
            </a:r>
            <a:endParaRPr lang="en-US" sz="780" dirty="0"/>
          </a:p>
        </p:txBody>
      </p:sp>
      <p:sp>
        <p:nvSpPr>
          <p:cNvPr id="17" name="Shape 15"/>
          <p:cNvSpPr/>
          <p:nvPr/>
        </p:nvSpPr>
        <p:spPr>
          <a:xfrm>
            <a:off x="2880360" y="2084832"/>
            <a:ext cx="365760" cy="23774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8" name="Shape 16"/>
          <p:cNvSpPr/>
          <p:nvPr/>
        </p:nvSpPr>
        <p:spPr>
          <a:xfrm>
            <a:off x="3429000" y="1737360"/>
            <a:ext cx="2286000" cy="914400"/>
          </a:xfrm>
          <a:prstGeom prst="roundRect">
            <a:avLst>
              <a:gd name="adj" fmla="val 8000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78083" y="2008754"/>
            <a:ext cx="215067" cy="215067"/>
          </a:xfrm>
          <a:prstGeom prst="ellipse">
            <a:avLst/>
          </a:prstGeom>
          <a:solidFill>
            <a:srgbClr val="00B4D8"/>
          </a:solidFill>
          <a:ln w="17780">
            <a:solidFill>
              <a:srgbClr val="0A22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31997" y="2139330"/>
            <a:ext cx="307238" cy="199705"/>
          </a:xfrm>
          <a:prstGeom prst="roundRect">
            <a:avLst>
              <a:gd name="adj" fmla="val 13736"/>
            </a:avLst>
          </a:prstGeom>
          <a:solidFill>
            <a:srgbClr val="00B4D8"/>
          </a:solidFill>
          <a:ln w="17780">
            <a:solidFill>
              <a:srgbClr val="0A22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762573" y="2208459"/>
            <a:ext cx="46086" cy="46086"/>
          </a:xfrm>
          <a:prstGeom prst="ellipse">
            <a:avLst/>
          </a:prstGeom>
          <a:solidFill>
            <a:srgbClr val="0A224F"/>
          </a:solidFill>
          <a:ln w="1016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42232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NSGateway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142232" y="219456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login + RBAC + auditoría</a:t>
            </a:r>
            <a:endParaRPr lang="en-US" sz="780" dirty="0"/>
          </a:p>
        </p:txBody>
      </p:sp>
      <p:sp>
        <p:nvSpPr>
          <p:cNvPr id="24" name="Shape 22"/>
          <p:cNvSpPr/>
          <p:nvPr/>
        </p:nvSpPr>
        <p:spPr>
          <a:xfrm>
            <a:off x="5806440" y="2084832"/>
            <a:ext cx="365760" cy="23774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5" name="Shape 23"/>
          <p:cNvSpPr/>
          <p:nvPr/>
        </p:nvSpPr>
        <p:spPr>
          <a:xfrm>
            <a:off x="6355080" y="1737360"/>
            <a:ext cx="2286000" cy="914400"/>
          </a:xfrm>
          <a:prstGeom prst="roundRect">
            <a:avLst>
              <a:gd name="adj" fmla="val 8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556248" y="2011680"/>
            <a:ext cx="329184" cy="329184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655003" y="2011680"/>
            <a:ext cx="131674" cy="329184"/>
          </a:xfrm>
          <a:prstGeom prst="ellipse">
            <a:avLst/>
          </a:prstGeom>
          <a:solidFill>
            <a:srgbClr val="00B4D8">
              <a:alpha val="0"/>
            </a:srgbClr>
          </a:solidFill>
          <a:ln w="13970">
            <a:solidFill>
              <a:srgbClr val="00B4D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56248" y="2176272"/>
            <a:ext cx="3291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068312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interna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7068312" y="219456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https://intranet:8443/app</a:t>
            </a:r>
            <a:endParaRPr lang="en-US" sz="780" dirty="0"/>
          </a:p>
        </p:txBody>
      </p:sp>
      <p:sp>
        <p:nvSpPr>
          <p:cNvPr id="31" name="Text 29"/>
          <p:cNvSpPr/>
          <p:nvPr/>
        </p:nvSpPr>
        <p:spPr>
          <a:xfrm>
            <a:off x="502920" y="2971800"/>
            <a:ext cx="4114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URLs definidas por el administrador: el usuario nunca escribe una</a:t>
            </a:r>
            <a:endParaRPr lang="en-US" sz="92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Allowlist de hosts, bloqueo de IP privadas y de metadatos cloud</a:t>
            </a:r>
            <a:endParaRPr lang="en-US" sz="92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Reescritura de enlaces y soporte de WebSocket en el backend</a:t>
            </a:r>
            <a:endParaRPr lang="en-US" sz="92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Límite de cuerpo y timeout de respuesta por aplicación</a:t>
            </a:r>
            <a:endParaRPr lang="en-US" sz="920" dirty="0"/>
          </a:p>
        </p:txBody>
      </p:sp>
      <p:sp>
        <p:nvSpPr>
          <p:cNvPr id="32" name="Shape 30"/>
          <p:cNvSpPr/>
          <p:nvPr/>
        </p:nvSpPr>
        <p:spPr>
          <a:xfrm>
            <a:off x="4892040" y="2971800"/>
            <a:ext cx="3749040" cy="1371600"/>
          </a:xfrm>
          <a:prstGeom prst="roundRect">
            <a:avLst>
              <a:gd name="adj" fmla="val 533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120640" y="297180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consola interna deja de estar en la red y pasa a entrar por el mismo login que el terminal.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SITES PÚBLICOS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Host, sus rutas: estilo Caddy dentro de NSGateway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 aplicaciones internas como sitios independientes por Host, sin escribir un Caddyfile: NSGateway enruta por Host y path, comprime, redirige y registra cada petición.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1600200"/>
            <a:ext cx="228600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69164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40080" y="1929384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erp.empresa.local</a:t>
            </a:r>
            <a:endParaRPr lang="en-US" sz="820" dirty="0"/>
          </a:p>
        </p:txBody>
      </p:sp>
      <p:sp>
        <p:nvSpPr>
          <p:cNvPr id="8" name="Shape 6"/>
          <p:cNvSpPr/>
          <p:nvPr/>
        </p:nvSpPr>
        <p:spPr>
          <a:xfrm>
            <a:off x="2880360" y="1856232"/>
            <a:ext cx="365760" cy="219456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3429000" y="1600200"/>
            <a:ext cx="2286000" cy="731520"/>
          </a:xfrm>
          <a:prstGeom prst="roundRect">
            <a:avLst>
              <a:gd name="adj" fmla="val 10000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66160" y="169164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Ruta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3566160" y="1929384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0A224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/api/* → app erp-api</a:t>
            </a:r>
            <a:endParaRPr lang="en-US" sz="820" dirty="0"/>
          </a:p>
        </p:txBody>
      </p:sp>
      <p:sp>
        <p:nvSpPr>
          <p:cNvPr id="12" name="Shape 10"/>
          <p:cNvSpPr/>
          <p:nvPr/>
        </p:nvSpPr>
        <p:spPr>
          <a:xfrm>
            <a:off x="5806440" y="1856232"/>
            <a:ext cx="365760" cy="219456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3" name="Shape 11"/>
          <p:cNvSpPr/>
          <p:nvPr/>
        </p:nvSpPr>
        <p:spPr>
          <a:xfrm>
            <a:off x="6355080" y="1600200"/>
            <a:ext cx="228600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0" y="169164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Upstream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492240" y="1929384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http://10.0.0.20:8080</a:t>
            </a:r>
            <a:endParaRPr lang="en-US" sz="820" dirty="0"/>
          </a:p>
        </p:txBody>
      </p:sp>
      <p:sp>
        <p:nvSpPr>
          <p:cNvPr id="16" name="Text 14"/>
          <p:cNvSpPr/>
          <p:nvPr/>
        </p:nvSpPr>
        <p:spPr>
          <a:xfrm>
            <a:off x="502920" y="2487168"/>
            <a:ext cx="402336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 exacto o comodín (*.empresa.local); rutas /api/*, /salud o /*</a:t>
            </a:r>
            <a:endParaRPr lang="en-US" sz="860" dirty="0"/>
          </a:p>
          <a:p>
            <a:pPr marL="165100" indent="-1651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a una app existente o redirect 301/302/307/308</a:t>
            </a:r>
            <a:endParaRPr lang="en-US" sz="860" dirty="0"/>
          </a:p>
          <a:p>
            <a:pPr marL="165100" indent="-1651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strip_prefix, preserve_host y cabeceras de petición/respuesta</a:t>
            </a:r>
            <a:endParaRPr lang="en-US" sz="860" dirty="0"/>
          </a:p>
          <a:p>
            <a:pPr marL="165100" indent="-1651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gzip/zstd y log JSONL por site o ruta</a:t>
            </a:r>
            <a:endParaRPr lang="en-US" sz="860" dirty="0"/>
          </a:p>
          <a:p>
            <a:pPr marL="165100" indent="-1651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Pestaña Caddyfile de solo lectura con el bloque equivalente</a:t>
            </a:r>
            <a:endParaRPr lang="en-US" sz="860" dirty="0"/>
          </a:p>
        </p:txBody>
      </p:sp>
      <p:sp>
        <p:nvSpPr>
          <p:cNvPr id="17" name="Shape 15"/>
          <p:cNvSpPr/>
          <p:nvPr/>
        </p:nvSpPr>
        <p:spPr>
          <a:xfrm>
            <a:off x="4754880" y="2450592"/>
            <a:ext cx="3886200" cy="1417320"/>
          </a:xfrm>
          <a:prstGeom prst="roundRect">
            <a:avLst>
              <a:gd name="adj" fmla="val 516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919472" y="2542032"/>
            <a:ext cx="35661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erp.empresa.local {</a:t>
            </a:r>
            <a:endParaRPr lang="en-US" sz="82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encode gzip zstd</a:t>
            </a:r>
            <a:endParaRPr lang="en-US" sz="82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/api/*  →  erp-api (strip)</a:t>
            </a:r>
            <a:endParaRPr lang="en-US" sz="82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/old    →  /new   301</a:t>
            </a:r>
            <a:endParaRPr lang="en-US" sz="82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82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820" dirty="0"/>
          </a:p>
        </p:txBody>
      </p:sp>
      <p:sp>
        <p:nvSpPr>
          <p:cNvPr id="19" name="Text 17"/>
          <p:cNvSpPr/>
          <p:nvPr/>
        </p:nvSpPr>
        <p:spPr>
          <a:xfrm>
            <a:off x="4754880" y="3895344"/>
            <a:ext cx="3886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7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TLS/ACME propio, ficheros estáticos, basic_auth ni balanceo en esta versión.</a:t>
            </a:r>
            <a:endParaRPr lang="en-US" sz="740" dirty="0"/>
          </a:p>
        </p:txBody>
      </p:sp>
      <p:sp>
        <p:nvSpPr>
          <p:cNvPr id="20" name="Shape 18"/>
          <p:cNvSpPr/>
          <p:nvPr/>
        </p:nvSpPr>
        <p:spPr>
          <a:xfrm>
            <a:off x="502920" y="4224528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5800" y="4224528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Sites públicos: sin login ni RBAC; WAF, rate-limit, blocklist y SSRF siguen aplicando. TLS termina delante.</a:t>
            </a:r>
            <a:endParaRPr lang="en-US" sz="880" dirty="0"/>
          </a:p>
        </p:txBody>
      </p:sp>
      <p:sp>
        <p:nvSpPr>
          <p:cNvPr id="22" name="Text 20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108960"/>
            <a:ext cx="3657600" cy="365760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ADMINISTRACIÓN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Aplicaciones: el administrador decide qué se publica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37490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Comando, argumentos, directorio de trabajo y entorno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Tamaño de terminal (cols/rows) o ajuste al contenedor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Esquema de color, icono, logo y color de la aplicación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 del sistema con el que corre, fijo o el del usuario conectado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Timeout de sesión, diseño HTML y teclas de Natural</a:t>
            </a:r>
            <a:endParaRPr lang="en-US" sz="960" dirty="0"/>
          </a:p>
        </p:txBody>
      </p:sp>
      <p:sp>
        <p:nvSpPr>
          <p:cNvPr id="6" name="Shape 4"/>
          <p:cNvSpPr/>
          <p:nvPr/>
        </p:nvSpPr>
        <p:spPr>
          <a:xfrm>
            <a:off x="502920" y="3840480"/>
            <a:ext cx="3749040" cy="868680"/>
          </a:xfrm>
          <a:prstGeom prst="roundRect">
            <a:avLst>
              <a:gd name="adj" fmla="val 84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38404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usuario solo ve las aplicaciones que su grupo tiene asignadas.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480560" y="1161288"/>
            <a:ext cx="4206240" cy="2770845"/>
          </a:xfrm>
          <a:prstGeom prst="roundRect">
            <a:avLst>
              <a:gd name="adj" fmla="val 13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gateway/ppt/screens/aplicacion-editor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67940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26280" y="3977853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editor de una aplicación: id, nombre, descripción, tipo y estado.</a:t>
            </a:r>
            <a:endParaRPr lang="en-US" sz="84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108960"/>
            <a:ext cx="3657600" cy="365760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PLANTILLAS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Plantillas: el terminal con aspecto de aplicación web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37490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Cabecera, contenedores laterales y barra de estado con HTML y CSS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 y nombre corporativo desde la configuración del servidor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Botones PF1..PF12 que envían la tecla a la sesión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Marcadores vivos: reloj, fecha, tiempo de sesión y restante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CSS va aislado: no puede romper la interfaz de NSGateway</a:t>
            </a:r>
            <a:endParaRPr lang="en-US" sz="960" dirty="0"/>
          </a:p>
        </p:txBody>
      </p:sp>
      <p:sp>
        <p:nvSpPr>
          <p:cNvPr id="6" name="Shape 4"/>
          <p:cNvSpPr/>
          <p:nvPr/>
        </p:nvSpPr>
        <p:spPr>
          <a:xfrm>
            <a:off x="502920" y="3840480"/>
            <a:ext cx="3749040" cy="868680"/>
          </a:xfrm>
          <a:prstGeom prst="roundRect">
            <a:avLst>
              <a:gd name="adj" fmla="val 84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38404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plantillas de ejemplo se crean al instalar: asigna la que quieras a cada aplicación.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480560" y="1161288"/>
            <a:ext cx="4206240" cy="2655559"/>
          </a:xfrm>
          <a:prstGeom prst="roundRect">
            <a:avLst>
              <a:gd name="adj" fmla="val 137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gateway/ppt/screens/terminal-plantill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56411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26280" y="3844279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misma aplicación, con cabecera corporativa, menú lateral y barra de estado con el reloj.</a:t>
            </a:r>
            <a:endParaRPr lang="en-US" sz="82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HORARIOS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Horarios: la aplicación solo está disponible en su franja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4747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Plantillas de horario: mañana, tarde, noche, fines de semana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Fuera de la franja la app aparece como Cerrada en el panel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servidor la bloquea: no se puede abrir saltándose el panel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Franja por día, varias ventanas y horario de noche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administradores también quedan sujetos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97764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acceso a la consola pasa a ser horario de oficina, no siempre abierto.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60520" y="1161288"/>
            <a:ext cx="4526280" cy="1184082"/>
          </a:xfrm>
          <a:prstGeom prst="roundRect">
            <a:avLst>
              <a:gd name="adj" fmla="val 30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gateway/ppt/screens/horarios-tabl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1207008"/>
            <a:ext cx="4434840" cy="109264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06240" y="2372802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plantillas de horario disponibles y su estado actual.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sesión es un proceso, y queda registrada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4747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Aplicación, usuario, PID, inicio y duración de cada sesión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IP, país y navegador de quien la abrió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Procesos hijos: lo que ha lanzado el comando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CPU, memoria y timeout de sesión configurado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Terminar la sesión pidiendo un motivo, que va al registro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97764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tabla se actualiza en vivo por WebSocket: no hay que recargar.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60520" y="1161288"/>
            <a:ext cx="4526280" cy="1003505"/>
          </a:xfrm>
          <a:prstGeom prst="roundRect">
            <a:avLst>
              <a:gd name="adj" fmla="val 364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gateway/ppt/screens/sesiones-tabl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1207008"/>
            <a:ext cx="4434840" cy="91206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06240" y="2210513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Sesiones: quién ejecuta qué, desde dónde y desde cuándo.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MULTITERMINAL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Varias terminales, una ventana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2004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Nueva pestaña sin perder la sesión anterior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pestaña con su PID y su nombre de aplicación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Reconexión automática tras un corte de red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estado de la sesión, visible en la barra de pestañas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3886200" y="1161288"/>
            <a:ext cx="4800600" cy="3025931"/>
          </a:xfrm>
          <a:prstGeom prst="roundRect">
            <a:avLst>
              <a:gd name="adj" fmla="val 12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0" descr="/data/ns/nssuite/nsgateway/ppt/screens/terminal-pestanas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1920" y="1207008"/>
            <a:ext cx="4709160" cy="29344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931920" y="4232939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Pestañas: una terminal por sesión, todas en la misma ventana.</a:t>
            </a:r>
            <a:endParaRPr lang="en-US" sz="840" dirty="0"/>
          </a:p>
        </p:txBody>
      </p:sp>
      <p:sp>
        <p:nvSpPr>
          <p:cNvPr id="8" name="Text 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 Y GRUPOS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Usuarios, grupos y cupos de sesiones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usuario pertenece a grupos; el grupo define el rol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grupo tiene sus aplicaciones asignadas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Cupo por usuario y app: el del grupo manda; 0 = sin límite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superar el cupo, el terminal avisa y no abre la sesión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Administración de usuarios, alias, email y estado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2004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misma aplicación puede estar en varios grupos, con cupos distintos.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297680" y="1161288"/>
            <a:ext cx="4389120" cy="850726"/>
          </a:xfrm>
          <a:prstGeom prst="roundRect">
            <a:avLst>
              <a:gd name="adj" fmla="val 429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gateway/ppt/screens/grupos-tabl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207008"/>
            <a:ext cx="4297680" cy="75928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343400" y="2057734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Grupos: rol, aplicaciones asignadas y el máximo de sesiones por usuario.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Quién abrió qué, y queda registrado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74904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Accesos, altas de aplicaciones, cambios de grupo y fin de sesión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Motivo de terminación obligatorio al cerrar la sesión de otro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LDAP o Active Directory opcional, junto a los usuarios locales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Políticas de contraseña: caducidad, aviso previo e historial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de sesión con caducidad configurable y cookie HttpOnly</a:t>
            </a:r>
            <a:endParaRPr lang="en-US" sz="96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749040" cy="868680"/>
          </a:xfrm>
          <a:prstGeom prst="roundRect">
            <a:avLst>
              <a:gd name="adj" fmla="val 84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 firmada por máquina y trial de 30 días.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480560" y="1161288"/>
            <a:ext cx="4206240" cy="2306446"/>
          </a:xfrm>
          <a:prstGeom prst="roundRect">
            <a:avLst>
              <a:gd name="adj" fmla="val 15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gateway/ppt/screens/auditoria-tabl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21500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26280" y="3513454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Auditoría: accesos, aplicaciones, grupos y terminaciones de sesión.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cero a concentrador, en tres pasos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877824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81328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813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61872" y="138988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el entorno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261872" y="168249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nsgateway init /opt/nsgateway: crea config.yaml, la base SQLite, los logs y el usuario admin.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502920" y="2267712"/>
            <a:ext cx="5120640" cy="877824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468880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468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61872" y="237744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Publicar el proxy inverso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261872" y="2670048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 TLS en el proxy y reenvía a https://servidor:11030. No hace falta tocar el servidor.</a:t>
            </a:r>
            <a:endParaRPr lang="en-US" sz="860" dirty="0"/>
          </a:p>
        </p:txBody>
      </p:sp>
      <p:sp>
        <p:nvSpPr>
          <p:cNvPr id="14" name="Shape 12"/>
          <p:cNvSpPr/>
          <p:nvPr/>
        </p:nvSpPr>
        <p:spPr>
          <a:xfrm>
            <a:off x="502920" y="3255264"/>
            <a:ext cx="5120640" cy="877824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456432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4564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61872" y="336499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Publicar la shell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261872" y="3657600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 la aplicación (comando, args, directorio y entorno) y asígnala a los grupos que deban usarla.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651760"/>
          </a:xfrm>
          <a:prstGeom prst="roundRect">
            <a:avLst>
              <a:gd name="adj" fmla="val 2759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264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053328" y="1773936"/>
            <a:ext cx="24231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(RHEL 8 / 9)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solo binario, sin dependencias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 para el estado y la auditoría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 con HTTPS en producción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Puerto 11030 (configurable)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852160" y="4023360"/>
            <a:ext cx="2788920" cy="713232"/>
          </a:xfrm>
          <a:prstGeom prst="roundRect">
            <a:avLst>
              <a:gd name="adj" fmla="val 8974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35040" y="4023360"/>
            <a:ext cx="24231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SSH: no hay que abrir el 22, ni desplegar claves, ni tocar la configuración de sshd.</a:t>
            </a:r>
            <a:endParaRPr lang="en-US" sz="820" dirty="0"/>
          </a:p>
        </p:txBody>
      </p:sp>
      <p:sp>
        <p:nvSpPr>
          <p:cNvPr id="24" name="Shape 22"/>
          <p:cNvSpPr/>
          <p:nvPr/>
        </p:nvSpPr>
        <p:spPr>
          <a:xfrm>
            <a:off x="502920" y="4315968"/>
            <a:ext cx="5120640" cy="420624"/>
          </a:xfrm>
          <a:prstGeom prst="roundRect">
            <a:avLst>
              <a:gd name="adj" fmla="val 1521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315968"/>
            <a:ext cx="4846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nsgateway init /opt/nsgateway   →   nsgateway start --config /opt/nsgateway   →   https://term.empresa.local</a:t>
            </a:r>
            <a:endParaRPr lang="en-US" sz="780" dirty="0"/>
          </a:p>
        </p:txBody>
      </p:sp>
      <p:sp>
        <p:nvSpPr>
          <p:cNvPr id="26" name="Text 2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más se pregunta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¿De verdad no hace falta SSH?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El navegador habla HTTPS y WebSocket con NSGateway, y el comando se ejecuta en el servidor con un PTY propia. No interviene sshd.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¿Quién ejecuta el comando?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administrador lo decide: un usuario del sistema fijo o el usuario Linux mapeado de quien se conecta. NSGateway verifica los permisos sudoers.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¿Puedo publicar una web interna?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una app Proxy URL para una URL concreta, o un site por Host (estilo Caddy) con rutas /api/*, redirects, compresión y logs. Los sites son públicos: WAF y límites siguen aplicando.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¿Y si el navegador se cierra?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sesión sigue viva en el servidor. Al volver, la pestaña se recupera y se reengancha al mismo proceso, con su PID.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¿Cómo se limita el uso?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grupo tiene un máximo de sesiones simultáneas por usuario y aplicación. Al superarlo, el terminal avisa y no abre una sesión nueva.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¿Se puede integrar con el Active Directory?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LDAP/AD es opcional y convive con los usuarios locales. El usuario se mapea a su cuenta Linux para el PTY.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su entorno,</a:t>
            </a:r>
            <a:endParaRPr lang="en-US" sz="29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un único acceso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Pruebe NSGateway con su entorno: lo montamos con sus aplicaciones y lo vemos funcionando.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guiada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Pruébelo en su entorno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Hablemos de su caso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soporte@nacarsoft.com</a:t>
            </a:r>
            <a:endParaRPr lang="en-US" sz="1050" dirty="0"/>
          </a:p>
        </p:txBody>
      </p:sp>
      <p:pic>
        <p:nvPicPr>
          <p:cNvPr id="13" name="Image 0" descr="/data/ns/nssuite/nsgateway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nsgateway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2026-10-29T09:03:48Z</dcterms:created>
  <dcterms:modified xsi:type="dcterms:W3CDTF">2026-10-29T09:03:48Z</dcterms:modified>
</cp:coreProperties>
</file>